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798" y="-96"/>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2/28/2022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249EF1-74DA-BE48-97F4-F64EA09DF0EE}"/>
              </a:ext>
            </a:extLst>
          </p:cNvPr>
          <p:cNvSpPr>
            <a:spLocks noGrp="1"/>
          </p:cNvSpPr>
          <p:nvPr>
            <p:ph type="ctrTitle"/>
          </p:nvPr>
        </p:nvSpPr>
        <p:spPr>
          <a:xfrm>
            <a:off x="880030" y="290521"/>
            <a:ext cx="7766936" cy="1715999"/>
          </a:xfrm>
        </p:spPr>
        <p:txBody>
          <a:bodyPr/>
          <a:lstStyle/>
          <a:p>
            <a:pPr algn="l"/>
            <a:r>
              <a:rPr lang="en-US" b="1" u="sng">
                <a:solidFill>
                  <a:schemeClr val="accent2">
                    <a:lumMod val="75000"/>
                  </a:schemeClr>
                </a:solidFill>
                <a:latin typeface="Broadway" panose="02000000000000000000" pitchFamily="2" charset="0"/>
                <a:ea typeface="Broadway" panose="02000000000000000000" pitchFamily="2" charset="0"/>
                <a:cs typeface="Arial Black" panose="020B0604020202020204" pitchFamily="34" charset="0"/>
              </a:rPr>
              <a:t>Introduction to plant Biotechnology</a:t>
            </a:r>
          </a:p>
        </p:txBody>
      </p:sp>
      <p:pic>
        <p:nvPicPr>
          <p:cNvPr id="4" name="Picture 4">
            <a:extLst>
              <a:ext uri="{FF2B5EF4-FFF2-40B4-BE49-F238E27FC236}">
                <a16:creationId xmlns:a16="http://schemas.microsoft.com/office/drawing/2014/main" xmlns="" id="{B308B401-7792-4440-895B-A697F56CDBEF}"/>
              </a:ext>
            </a:extLst>
          </p:cNvPr>
          <p:cNvPicPr>
            <a:picLocks noChangeAspect="1"/>
          </p:cNvPicPr>
          <p:nvPr/>
        </p:nvPicPr>
        <p:blipFill>
          <a:blip r:embed="rId2"/>
          <a:stretch>
            <a:fillRect/>
          </a:stretch>
        </p:blipFill>
        <p:spPr>
          <a:xfrm>
            <a:off x="398915" y="2275250"/>
            <a:ext cx="5715000" cy="3800475"/>
          </a:xfrm>
          <a:prstGeom prst="ellipse">
            <a:avLst/>
          </a:prstGeom>
          <a:ln w="190500" cap="rnd">
            <a:solidFill>
              <a:srgbClr val="C8C6BD"/>
            </a:solidFill>
            <a:prstDash val="solid"/>
          </a:ln>
          <a:effectLst>
            <a:outerShdw blurRad="127000" algn="bl" rotWithShape="0">
              <a:srgbClr val="000000"/>
            </a:outerShdw>
            <a:reflection blurRad="6350" stA="52000" endA="300" endPos="35000" dir="5400000" sy="-100000" algn="bl" rotWithShape="0"/>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Picture 4">
            <a:extLst>
              <a:ext uri="{FF2B5EF4-FFF2-40B4-BE49-F238E27FC236}">
                <a16:creationId xmlns:a16="http://schemas.microsoft.com/office/drawing/2014/main" xmlns="" id="{19738003-B35A-7744-BE73-E350A2C4CAB7}"/>
              </a:ext>
            </a:extLst>
          </p:cNvPr>
          <p:cNvPicPr>
            <a:picLocks noChangeAspect="1"/>
          </p:cNvPicPr>
          <p:nvPr/>
        </p:nvPicPr>
        <p:blipFill>
          <a:blip r:embed="rId3"/>
          <a:stretch>
            <a:fillRect/>
          </a:stretch>
        </p:blipFill>
        <p:spPr>
          <a:xfrm>
            <a:off x="6428688" y="2275249"/>
            <a:ext cx="5924550" cy="3800475"/>
          </a:xfrm>
          <a:prstGeom prst="ellipse">
            <a:avLst/>
          </a:prstGeom>
          <a:ln w="190500" cap="rnd">
            <a:solidFill>
              <a:srgbClr val="C8C6BD"/>
            </a:solidFill>
            <a:prstDash val="solid"/>
          </a:ln>
          <a:effectLst>
            <a:outerShdw blurRad="127000" algn="bl" rotWithShape="0">
              <a:srgbClr val="000000"/>
            </a:outerShdw>
            <a:reflection blurRad="6350" stA="52000" endA="300" endPos="35000" dir="5400000" sy="-100000" algn="bl" rotWithShape="0"/>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329795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D21DD7-5D1F-D841-AF69-AF23A54344FD}"/>
              </a:ext>
            </a:extLst>
          </p:cNvPr>
          <p:cNvSpPr>
            <a:spLocks noGrp="1"/>
          </p:cNvSpPr>
          <p:nvPr>
            <p:ph type="title"/>
          </p:nvPr>
        </p:nvSpPr>
        <p:spPr/>
        <p:txBody>
          <a:bodyPr>
            <a:normAutofit/>
          </a:bodyPr>
          <a:lstStyle/>
          <a:p>
            <a:r>
              <a:rPr lang="en-US" sz="4800" b="1" u="sng">
                <a:solidFill>
                  <a:schemeClr val="accent2">
                    <a:lumMod val="75000"/>
                  </a:schemeClr>
                </a:solidFill>
                <a:latin typeface="Broadway" pitchFamily="82" charset="0"/>
              </a:rPr>
              <a:t>What is Biotechnology ?</a:t>
            </a:r>
          </a:p>
        </p:txBody>
      </p:sp>
      <p:pic>
        <p:nvPicPr>
          <p:cNvPr id="6" name="Picture 6">
            <a:extLst>
              <a:ext uri="{FF2B5EF4-FFF2-40B4-BE49-F238E27FC236}">
                <a16:creationId xmlns:a16="http://schemas.microsoft.com/office/drawing/2014/main" xmlns="" id="{2A865DA4-7A30-AA49-A689-6E1112F5F5C8}"/>
              </a:ext>
            </a:extLst>
          </p:cNvPr>
          <p:cNvPicPr>
            <a:picLocks noChangeAspect="1"/>
          </p:cNvPicPr>
          <p:nvPr/>
        </p:nvPicPr>
        <p:blipFill>
          <a:blip r:embed="rId2"/>
          <a:stretch>
            <a:fillRect/>
          </a:stretch>
        </p:blipFill>
        <p:spPr>
          <a:xfrm>
            <a:off x="6380963" y="1697500"/>
            <a:ext cx="5633788" cy="45509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Content Placeholder 7">
            <a:extLst>
              <a:ext uri="{FF2B5EF4-FFF2-40B4-BE49-F238E27FC236}">
                <a16:creationId xmlns:a16="http://schemas.microsoft.com/office/drawing/2014/main" xmlns="" id="{19017F5E-58D7-CF4F-94CC-A4FE6FC0C213}"/>
              </a:ext>
            </a:extLst>
          </p:cNvPr>
          <p:cNvSpPr>
            <a:spLocks noGrp="1"/>
          </p:cNvSpPr>
          <p:nvPr>
            <p:ph idx="1"/>
          </p:nvPr>
        </p:nvSpPr>
        <p:spPr>
          <a:xfrm>
            <a:off x="446836" y="2356595"/>
            <a:ext cx="6164626" cy="4979705"/>
          </a:xfrm>
        </p:spPr>
        <p:txBody>
          <a:bodyPr>
            <a:normAutofit/>
          </a:bodyPr>
          <a:lstStyle/>
          <a:p>
            <a:pPr marL="0" indent="0">
              <a:buNone/>
            </a:pPr>
            <a:r>
              <a:rPr lang="en-US" sz="2400"/>
              <a:t> </a:t>
            </a:r>
            <a:r>
              <a:rPr lang="en-US" sz="2400" b="1">
                <a:latin typeface="Amasis MT Pro Black" panose="02040A04050005020304" pitchFamily="18" charset="0"/>
              </a:rPr>
              <a:t>Biotechnology is a branch of applied science that uses living organisms and their derivatives to produce products and processes. These products and processes features in healthcare , medicine, biofuels, and environment safety.</a:t>
            </a:r>
          </a:p>
        </p:txBody>
      </p:sp>
    </p:spTree>
    <p:extLst>
      <p:ext uri="{BB962C8B-B14F-4D97-AF65-F5344CB8AC3E}">
        <p14:creationId xmlns:p14="http://schemas.microsoft.com/office/powerpoint/2010/main" xmlns="" val="16652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5487CA-465B-A546-AC80-6470DBB2934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C4D1A788-47FF-5144-B070-19EFE2587336}"/>
              </a:ext>
            </a:extLst>
          </p:cNvPr>
          <p:cNvPicPr>
            <a:picLocks noGrp="1" noChangeAspect="1"/>
          </p:cNvPicPr>
          <p:nvPr>
            <p:ph idx="1"/>
          </p:nvPr>
        </p:nvPicPr>
        <p:blipFill>
          <a:blip r:embed="rId2"/>
          <a:stretch>
            <a:fillRect/>
          </a:stretch>
        </p:blipFill>
        <p:spPr>
          <a:xfrm>
            <a:off x="0" y="0"/>
            <a:ext cx="12192000" cy="6858000"/>
          </a:xfrm>
        </p:spPr>
      </p:pic>
      <p:sp>
        <p:nvSpPr>
          <p:cNvPr id="5" name="TextBox 4">
            <a:extLst>
              <a:ext uri="{FF2B5EF4-FFF2-40B4-BE49-F238E27FC236}">
                <a16:creationId xmlns:a16="http://schemas.microsoft.com/office/drawing/2014/main" xmlns="" id="{14BF35D6-EB71-594E-B514-B24B3F12BD9D}"/>
              </a:ext>
            </a:extLst>
          </p:cNvPr>
          <p:cNvSpPr txBox="1"/>
          <p:nvPr/>
        </p:nvSpPr>
        <p:spPr>
          <a:xfrm>
            <a:off x="-242574" y="0"/>
            <a:ext cx="7229564" cy="1938992"/>
          </a:xfrm>
          <a:prstGeom prst="rect">
            <a:avLst/>
          </a:prstGeom>
          <a:noFill/>
        </p:spPr>
        <p:txBody>
          <a:bodyPr wrap="square" rtlCol="0" anchor="b">
            <a:spAutoFit/>
          </a:bodyPr>
          <a:lstStyle/>
          <a:p>
            <a:pPr marL="857250" indent="-857250" algn="ctr">
              <a:buFont typeface="Arial" panose="020B0604020202020204" pitchFamily="34" charset="0"/>
              <a:buChar char="•"/>
            </a:pPr>
            <a:r>
              <a:rPr lang="en-US" sz="6000" b="1" u="sng">
                <a:latin typeface="Broadway" pitchFamily="82" charset="0"/>
              </a:rPr>
              <a:t>Application of biotechnology</a:t>
            </a:r>
          </a:p>
        </p:txBody>
      </p:sp>
      <p:sp>
        <p:nvSpPr>
          <p:cNvPr id="6" name="TextBox 5">
            <a:extLst>
              <a:ext uri="{FF2B5EF4-FFF2-40B4-BE49-F238E27FC236}">
                <a16:creationId xmlns:a16="http://schemas.microsoft.com/office/drawing/2014/main" xmlns="" id="{F4A742EC-30B3-294E-B9A0-35C3D9863551}"/>
              </a:ext>
            </a:extLst>
          </p:cNvPr>
          <p:cNvSpPr txBox="1"/>
          <p:nvPr/>
        </p:nvSpPr>
        <p:spPr>
          <a:xfrm>
            <a:off x="5096203" y="1817692"/>
            <a:ext cx="1828800" cy="1828800"/>
          </a:xfrm>
          <a:prstGeom prst="rect">
            <a:avLst/>
          </a:prstGeom>
          <a:noFill/>
        </p:spPr>
        <p:txBody>
          <a:bodyPr wrap="square" rtlCol="0">
            <a:spAutoFit/>
          </a:bodyPr>
          <a:lstStyle/>
          <a:p>
            <a:pPr algn="l"/>
            <a:endParaRPr lang="en-US"/>
          </a:p>
        </p:txBody>
      </p:sp>
      <p:pic>
        <p:nvPicPr>
          <p:cNvPr id="7" name="Picture 7">
            <a:extLst>
              <a:ext uri="{FF2B5EF4-FFF2-40B4-BE49-F238E27FC236}">
                <a16:creationId xmlns:a16="http://schemas.microsoft.com/office/drawing/2014/main" xmlns="" id="{07196EF4-2CC4-694A-B8EE-334EAE9B5916}"/>
              </a:ext>
            </a:extLst>
          </p:cNvPr>
          <p:cNvPicPr>
            <a:picLocks noChangeAspect="1"/>
          </p:cNvPicPr>
          <p:nvPr/>
        </p:nvPicPr>
        <p:blipFill>
          <a:blip r:embed="rId3"/>
          <a:stretch>
            <a:fillRect/>
          </a:stretch>
        </p:blipFill>
        <p:spPr>
          <a:xfrm>
            <a:off x="0" y="2275250"/>
            <a:ext cx="8393884" cy="4582749"/>
          </a:xfrm>
          <a:prstGeom prst="rect">
            <a:avLst/>
          </a:prstGeom>
        </p:spPr>
      </p:pic>
    </p:spTree>
    <p:extLst>
      <p:ext uri="{BB962C8B-B14F-4D97-AF65-F5344CB8AC3E}">
        <p14:creationId xmlns:p14="http://schemas.microsoft.com/office/powerpoint/2010/main" xmlns="" val="75691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83B607-8447-7749-9000-4F565C0D9CC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0FC64AE1-D0F9-484D-96A5-F28307ACC1CA}"/>
              </a:ext>
            </a:extLst>
          </p:cNvPr>
          <p:cNvPicPr>
            <a:picLocks noGrp="1" noChangeAspect="1"/>
          </p:cNvPicPr>
          <p:nvPr>
            <p:ph idx="1"/>
          </p:nvPr>
        </p:nvPicPr>
        <p:blipFill>
          <a:blip r:embed="rId2"/>
          <a:stretch>
            <a:fillRect/>
          </a:stretch>
        </p:blipFill>
        <p:spPr>
          <a:xfrm>
            <a:off x="1" y="0"/>
            <a:ext cx="12191999" cy="6858000"/>
          </a:xfrm>
        </p:spPr>
      </p:pic>
    </p:spTree>
    <p:extLst>
      <p:ext uri="{BB962C8B-B14F-4D97-AF65-F5344CB8AC3E}">
        <p14:creationId xmlns:p14="http://schemas.microsoft.com/office/powerpoint/2010/main" xmlns="" val="236028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66419A-64C1-1D4A-8394-FE6B7F6A23E9}"/>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40A35EA6-89D5-3046-B3B4-11AFC90631FB}"/>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xmlns="" val="375199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E788AB-7075-0C49-A03E-FE47A95D2D89}"/>
              </a:ext>
            </a:extLst>
          </p:cNvPr>
          <p:cNvSpPr>
            <a:spLocks noGrp="1"/>
          </p:cNvSpPr>
          <p:nvPr>
            <p:ph type="title"/>
          </p:nvPr>
        </p:nvSpPr>
        <p:spPr/>
        <p:txBody>
          <a:bodyPr>
            <a:normAutofit/>
          </a:bodyPr>
          <a:lstStyle/>
          <a:p>
            <a:r>
              <a:rPr lang="en-US" sz="6000" b="1" u="sng">
                <a:latin typeface="Broadway" pitchFamily="82" charset="0"/>
              </a:rPr>
              <a:t>Plant Biotechnology</a:t>
            </a:r>
          </a:p>
        </p:txBody>
      </p:sp>
      <p:sp>
        <p:nvSpPr>
          <p:cNvPr id="3" name="Content Placeholder 2">
            <a:extLst>
              <a:ext uri="{FF2B5EF4-FFF2-40B4-BE49-F238E27FC236}">
                <a16:creationId xmlns:a16="http://schemas.microsoft.com/office/drawing/2014/main" xmlns="" id="{6A8CD69C-DCC8-3A4A-B489-C06DFBCCF1D6}"/>
              </a:ext>
            </a:extLst>
          </p:cNvPr>
          <p:cNvSpPr>
            <a:spLocks noGrp="1"/>
          </p:cNvSpPr>
          <p:nvPr>
            <p:ph idx="1"/>
          </p:nvPr>
        </p:nvSpPr>
        <p:spPr/>
        <p:txBody>
          <a:bodyPr anchor="ctr">
            <a:normAutofit/>
          </a:bodyPr>
          <a:lstStyle/>
          <a:p>
            <a:pPr marL="0" indent="0">
              <a:buNone/>
            </a:pPr>
            <a:r>
              <a:rPr lang="en-US" sz="3600" b="1" u="sng">
                <a:solidFill>
                  <a:srgbClr val="0070C0"/>
                </a:solidFill>
                <a:latin typeface="Amasis MT Pro Black" panose="02000000000000000000" pitchFamily="2" charset="0"/>
                <a:ea typeface="Amasis MT Pro Black" panose="02000000000000000000" pitchFamily="2" charset="0"/>
              </a:rPr>
              <a:t>Definition-</a:t>
            </a:r>
          </a:p>
          <a:p>
            <a:pPr marL="0" indent="0">
              <a:buNone/>
            </a:pPr>
            <a:r>
              <a:rPr lang="en-US" sz="3600" b="1">
                <a:solidFill>
                  <a:srgbClr val="0070C0"/>
                </a:solidFill>
                <a:latin typeface="Amasis MT Pro Black" panose="02000000000000000000" pitchFamily="2" charset="0"/>
                <a:ea typeface="Amasis MT Pro Black" panose="02000000000000000000" pitchFamily="2" charset="0"/>
              </a:rPr>
              <a:t>    </a:t>
            </a:r>
            <a:r>
              <a:rPr lang="en-US" sz="3200" b="1">
                <a:solidFill>
                  <a:schemeClr val="accent1">
                    <a:lumMod val="75000"/>
                  </a:schemeClr>
                </a:solidFill>
                <a:latin typeface="Amasis MT Pro Black" panose="02000000000000000000" pitchFamily="2" charset="0"/>
                <a:ea typeface="Amasis MT Pro Black" panose="02000000000000000000" pitchFamily="2" charset="0"/>
              </a:rPr>
              <a:t>The term plant tissue culture is described in vitro and aseptic cultivation of any plant part on nutrient medium.</a:t>
            </a:r>
            <a:endParaRPr lang="en-US" sz="3200">
              <a:solidFill>
                <a:schemeClr val="accent1">
                  <a:lumMod val="75000"/>
                </a:schemeClr>
              </a:solidFill>
              <a:latin typeface="Amasis MT Pro Black" panose="02000000000000000000" pitchFamily="2" charset="0"/>
              <a:ea typeface="Amasis MT Pro Black" panose="02000000000000000000" pitchFamily="2" charset="0"/>
            </a:endParaRPr>
          </a:p>
        </p:txBody>
      </p:sp>
      <p:pic>
        <p:nvPicPr>
          <p:cNvPr id="4" name="Picture 4">
            <a:extLst>
              <a:ext uri="{FF2B5EF4-FFF2-40B4-BE49-F238E27FC236}">
                <a16:creationId xmlns:a16="http://schemas.microsoft.com/office/drawing/2014/main" xmlns="" id="{1E3A157F-D65D-0740-A585-4F09839D4C09}"/>
              </a:ext>
            </a:extLst>
          </p:cNvPr>
          <p:cNvPicPr>
            <a:picLocks noChangeAspect="1"/>
          </p:cNvPicPr>
          <p:nvPr/>
        </p:nvPicPr>
        <p:blipFill>
          <a:blip r:embed="rId2"/>
          <a:stretch>
            <a:fillRect/>
          </a:stretch>
        </p:blipFill>
        <p:spPr>
          <a:xfrm>
            <a:off x="9274002" y="1486975"/>
            <a:ext cx="2786435" cy="3260595"/>
          </a:xfrm>
          <a:prstGeom prst="rect">
            <a:avLst/>
          </a:prstGeom>
        </p:spPr>
      </p:pic>
    </p:spTree>
    <p:extLst>
      <p:ext uri="{BB962C8B-B14F-4D97-AF65-F5344CB8AC3E}">
        <p14:creationId xmlns:p14="http://schemas.microsoft.com/office/powerpoint/2010/main" xmlns="" val="964487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B7BF56-3FCE-664F-9120-06CCD7224540}"/>
              </a:ext>
            </a:extLst>
          </p:cNvPr>
          <p:cNvSpPr>
            <a:spLocks noGrp="1"/>
          </p:cNvSpPr>
          <p:nvPr>
            <p:ph type="title"/>
          </p:nvPr>
        </p:nvSpPr>
        <p:spPr/>
        <p:txBody>
          <a:bodyPr/>
          <a:lstStyle/>
          <a:p>
            <a:r>
              <a:rPr lang="en-US" b="1" u="sng">
                <a:latin typeface="Broadway" pitchFamily="82" charset="0"/>
              </a:rPr>
              <a:t>Scope and application of plant Biotechnology</a:t>
            </a:r>
          </a:p>
        </p:txBody>
      </p:sp>
      <p:sp>
        <p:nvSpPr>
          <p:cNvPr id="3" name="Content Placeholder 2">
            <a:extLst>
              <a:ext uri="{FF2B5EF4-FFF2-40B4-BE49-F238E27FC236}">
                <a16:creationId xmlns:a16="http://schemas.microsoft.com/office/drawing/2014/main" xmlns="" id="{B49A54F8-D39D-C24F-8DF5-850B6974C7DD}"/>
              </a:ext>
            </a:extLst>
          </p:cNvPr>
          <p:cNvSpPr>
            <a:spLocks noGrp="1"/>
          </p:cNvSpPr>
          <p:nvPr>
            <p:ph idx="1"/>
          </p:nvPr>
        </p:nvSpPr>
        <p:spPr>
          <a:xfrm>
            <a:off x="551926" y="1930400"/>
            <a:ext cx="8596668" cy="3880773"/>
          </a:xfrm>
        </p:spPr>
        <p:txBody>
          <a:bodyPr>
            <a:normAutofit/>
          </a:bodyPr>
          <a:lstStyle/>
          <a:p>
            <a:r>
              <a:rPr lang="en-US" sz="2000" b="1">
                <a:latin typeface="Bodoni MT Black" panose="02000000000000000000" pitchFamily="2" charset="0"/>
                <a:ea typeface="Bodoni MT Black" panose="02000000000000000000" pitchFamily="2" charset="0"/>
              </a:rPr>
              <a:t>Crop Improvement</a:t>
            </a:r>
          </a:p>
          <a:p>
            <a:r>
              <a:rPr lang="en-US" sz="2000" b="1">
                <a:latin typeface="Bodoni MT Black" panose="02000000000000000000" pitchFamily="2" charset="0"/>
                <a:ea typeface="Bodoni MT Black" panose="02000000000000000000" pitchFamily="2" charset="0"/>
              </a:rPr>
              <a:t>Plant breeding</a:t>
            </a:r>
          </a:p>
          <a:p>
            <a:r>
              <a:rPr lang="en-US" sz="2000" b="1">
                <a:latin typeface="Bodoni MT Black" panose="02000000000000000000" pitchFamily="2" charset="0"/>
                <a:ea typeface="Bodoni MT Black" panose="02000000000000000000" pitchFamily="2" charset="0"/>
              </a:rPr>
              <a:t>Protoplast fusion</a:t>
            </a:r>
          </a:p>
          <a:p>
            <a:r>
              <a:rPr lang="en-US" sz="2000" b="1">
                <a:latin typeface="Bodoni MT Black" panose="02000000000000000000" pitchFamily="2" charset="0"/>
                <a:ea typeface="Bodoni MT Black" panose="02000000000000000000" pitchFamily="2" charset="0"/>
              </a:rPr>
              <a:t>Haploids</a:t>
            </a:r>
          </a:p>
          <a:p>
            <a:r>
              <a:rPr lang="en-US" sz="2000" b="1">
                <a:latin typeface="Bodoni MT Black" panose="02000000000000000000" pitchFamily="2" charset="0"/>
                <a:ea typeface="Bodoni MT Black" panose="02000000000000000000" pitchFamily="2" charset="0"/>
              </a:rPr>
              <a:t>Micropropagation </a:t>
            </a:r>
          </a:p>
          <a:p>
            <a:r>
              <a:rPr lang="en-US" sz="2000" b="1">
                <a:latin typeface="Bodoni MT Black" panose="02000000000000000000" pitchFamily="2" charset="0"/>
                <a:ea typeface="Bodoni MT Black" panose="02000000000000000000" pitchFamily="2" charset="0"/>
              </a:rPr>
              <a:t>Synthetic seed</a:t>
            </a:r>
          </a:p>
          <a:p>
            <a:r>
              <a:rPr lang="en-US" sz="2000" b="1">
                <a:latin typeface="Bodoni MT Black" panose="02000000000000000000" pitchFamily="2" charset="0"/>
                <a:ea typeface="Bodoni MT Black" panose="02000000000000000000" pitchFamily="2" charset="0"/>
              </a:rPr>
              <a:t>Pathogen Eradication</a:t>
            </a:r>
          </a:p>
          <a:p>
            <a:r>
              <a:rPr lang="en-US" sz="2000" b="1">
                <a:latin typeface="Bodoni MT Black" panose="02000000000000000000" pitchFamily="2" charset="0"/>
                <a:ea typeface="Bodoni MT Black" panose="02000000000000000000" pitchFamily="2" charset="0"/>
              </a:rPr>
              <a:t>Germplasm preservation</a:t>
            </a:r>
          </a:p>
          <a:p>
            <a:r>
              <a:rPr lang="en-US" sz="2000" b="1">
                <a:latin typeface="Bodoni MT Black" panose="02000000000000000000" pitchFamily="2" charset="0"/>
                <a:ea typeface="Bodoni MT Black" panose="02000000000000000000" pitchFamily="2" charset="0"/>
              </a:rPr>
              <a:t>Herbicide tolerant crop plants</a:t>
            </a:r>
          </a:p>
        </p:txBody>
      </p:sp>
      <p:pic>
        <p:nvPicPr>
          <p:cNvPr id="4" name="Picture 4">
            <a:extLst>
              <a:ext uri="{FF2B5EF4-FFF2-40B4-BE49-F238E27FC236}">
                <a16:creationId xmlns:a16="http://schemas.microsoft.com/office/drawing/2014/main" xmlns="" id="{27D4D514-240A-1248-9F86-DFCDF2498151}"/>
              </a:ext>
            </a:extLst>
          </p:cNvPr>
          <p:cNvPicPr>
            <a:picLocks noChangeAspect="1"/>
          </p:cNvPicPr>
          <p:nvPr/>
        </p:nvPicPr>
        <p:blipFill>
          <a:blip r:embed="rId2"/>
          <a:stretch>
            <a:fillRect/>
          </a:stretch>
        </p:blipFill>
        <p:spPr>
          <a:xfrm>
            <a:off x="8639552" y="0"/>
            <a:ext cx="3414270" cy="27118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5">
            <a:extLst>
              <a:ext uri="{FF2B5EF4-FFF2-40B4-BE49-F238E27FC236}">
                <a16:creationId xmlns:a16="http://schemas.microsoft.com/office/drawing/2014/main" xmlns="" id="{6D17BD95-B7AE-694A-B8A3-DEB09C22DDFF}"/>
              </a:ext>
            </a:extLst>
          </p:cNvPr>
          <p:cNvPicPr>
            <a:picLocks noChangeAspect="1"/>
          </p:cNvPicPr>
          <p:nvPr/>
        </p:nvPicPr>
        <p:blipFill>
          <a:blip r:embed="rId3"/>
          <a:stretch>
            <a:fillRect/>
          </a:stretch>
        </p:blipFill>
        <p:spPr>
          <a:xfrm>
            <a:off x="4850260" y="2540000"/>
            <a:ext cx="6115050" cy="4191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179834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C77912-52CE-EB45-8CA2-1B7BA0B2541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AD8079ED-B91A-B94B-B6B9-95AAAC7C2EEF}"/>
              </a:ext>
            </a:extLst>
          </p:cNvPr>
          <p:cNvPicPr>
            <a:picLocks noGrp="1" noChangeAspect="1"/>
          </p:cNvPicPr>
          <p:nvPr>
            <p:ph idx="1"/>
          </p:nvPr>
        </p:nvPicPr>
        <p:blipFill>
          <a:blip r:embed="rId2"/>
          <a:stretch>
            <a:fillRect/>
          </a:stretch>
        </p:blipFill>
        <p:spPr>
          <a:xfrm>
            <a:off x="0" y="0"/>
            <a:ext cx="12191999" cy="6858000"/>
          </a:xfrm>
        </p:spPr>
      </p:pic>
      <p:sp>
        <p:nvSpPr>
          <p:cNvPr id="5" name="TextBox 4">
            <a:extLst>
              <a:ext uri="{FF2B5EF4-FFF2-40B4-BE49-F238E27FC236}">
                <a16:creationId xmlns:a16="http://schemas.microsoft.com/office/drawing/2014/main" xmlns="" id="{A24F787B-21CF-8046-8AA6-05C08A506FAD}"/>
              </a:ext>
            </a:extLst>
          </p:cNvPr>
          <p:cNvSpPr txBox="1"/>
          <p:nvPr/>
        </p:nvSpPr>
        <p:spPr>
          <a:xfrm>
            <a:off x="2578057" y="4068812"/>
            <a:ext cx="6550928" cy="1323439"/>
          </a:xfrm>
          <a:prstGeom prst="rect">
            <a:avLst/>
          </a:prstGeom>
          <a:noFill/>
        </p:spPr>
        <p:txBody>
          <a:bodyPr wrap="square" rtlCol="0">
            <a:spAutoFit/>
          </a:bodyPr>
          <a:lstStyle/>
          <a:p>
            <a:pPr algn="l"/>
            <a:r>
              <a:rPr lang="en-US" sz="8000" b="1">
                <a:solidFill>
                  <a:srgbClr val="002060"/>
                </a:solidFill>
                <a:latin typeface="Arial Black" panose="020B0604020202020204" pitchFamily="34" charset="0"/>
                <a:ea typeface="Bodoni MT Black" panose="02000000000000000000" pitchFamily="2" charset="0"/>
                <a:cs typeface="Arial Black" panose="020B0604020202020204" pitchFamily="34" charset="0"/>
              </a:rPr>
              <a:t>Techniques</a:t>
            </a:r>
          </a:p>
        </p:txBody>
      </p:sp>
    </p:spTree>
    <p:extLst>
      <p:ext uri="{BB962C8B-B14F-4D97-AF65-F5344CB8AC3E}">
        <p14:creationId xmlns:p14="http://schemas.microsoft.com/office/powerpoint/2010/main" xmlns="" val="4148130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557A5F-A218-EA48-A882-14BDD2FA8C00}"/>
              </a:ext>
            </a:extLst>
          </p:cNvPr>
          <p:cNvSpPr>
            <a:spLocks noGrp="1"/>
          </p:cNvSpPr>
          <p:nvPr>
            <p:ph type="title"/>
          </p:nvPr>
        </p:nvSpPr>
        <p:spPr>
          <a:xfrm>
            <a:off x="372773" y="190283"/>
            <a:ext cx="8596668" cy="1320800"/>
          </a:xfrm>
        </p:spPr>
        <p:txBody>
          <a:bodyPr>
            <a:noAutofit/>
          </a:bodyPr>
          <a:lstStyle/>
          <a:p>
            <a:r>
              <a:rPr lang="en-US" sz="5400" b="1" u="sng">
                <a:latin typeface="Broadway" pitchFamily="82" charset="0"/>
                <a:ea typeface="Bodoni MT Black" panose="02000000000000000000" pitchFamily="2" charset="0"/>
              </a:rPr>
              <a:t>Sterilization techniques</a:t>
            </a:r>
          </a:p>
        </p:txBody>
      </p:sp>
      <p:sp>
        <p:nvSpPr>
          <p:cNvPr id="3" name="Content Placeholder 2">
            <a:extLst>
              <a:ext uri="{FF2B5EF4-FFF2-40B4-BE49-F238E27FC236}">
                <a16:creationId xmlns:a16="http://schemas.microsoft.com/office/drawing/2014/main" xmlns="" id="{88231197-6ACA-844B-8778-2E9446906CF4}"/>
              </a:ext>
            </a:extLst>
          </p:cNvPr>
          <p:cNvSpPr>
            <a:spLocks noGrp="1"/>
          </p:cNvSpPr>
          <p:nvPr>
            <p:ph idx="1"/>
          </p:nvPr>
        </p:nvSpPr>
        <p:spPr>
          <a:xfrm>
            <a:off x="0" y="2045150"/>
            <a:ext cx="8596668" cy="3880773"/>
          </a:xfrm>
        </p:spPr>
        <p:txBody>
          <a:bodyPr/>
          <a:lstStyle/>
          <a:p>
            <a:r>
              <a:rPr lang="en-US"/>
              <a:t>Sterilisation is a technique where culture media, apparatus and explants are made free of microorganisms. Many different microorganisms such as bacteria and fungi start growing on the culture media if it is not sterilized.</a:t>
            </a:r>
          </a:p>
          <a:p>
            <a:pPr marL="0" indent="0">
              <a:buNone/>
            </a:pPr>
            <a:r>
              <a:rPr lang="en-US"/>
              <a:t>     The different methods of sterilization are discussed below:</a:t>
            </a:r>
          </a:p>
          <a:p>
            <a:r>
              <a:rPr lang="en-US" b="1" u="sng"/>
              <a:t>Sterilization of culture media</a:t>
            </a:r>
          </a:p>
          <a:p>
            <a:pPr marL="0" indent="0">
              <a:buNone/>
            </a:pPr>
            <a:r>
              <a:rPr lang="en-US" b="1" u="sng"/>
              <a:t>   </a:t>
            </a:r>
            <a:r>
              <a:rPr lang="en-US"/>
              <a:t>   The components of tissue culture media are sterilized either through autoclaving or through filtration .</a:t>
            </a:r>
          </a:p>
          <a:p>
            <a:r>
              <a:rPr lang="en-US" b="1" u="sng"/>
              <a:t> Sterilization of apparatus</a:t>
            </a:r>
          </a:p>
          <a:p>
            <a:r>
              <a:rPr lang="en-US" b="1" u="sng"/>
              <a:t>Sterilization of Explants</a:t>
            </a:r>
          </a:p>
        </p:txBody>
      </p:sp>
      <p:pic>
        <p:nvPicPr>
          <p:cNvPr id="4" name="Picture 4">
            <a:extLst>
              <a:ext uri="{FF2B5EF4-FFF2-40B4-BE49-F238E27FC236}">
                <a16:creationId xmlns:a16="http://schemas.microsoft.com/office/drawing/2014/main" xmlns="" id="{F0728B46-5CA4-7F49-9121-1C60E530135B}"/>
              </a:ext>
            </a:extLst>
          </p:cNvPr>
          <p:cNvPicPr>
            <a:picLocks noChangeAspect="1"/>
          </p:cNvPicPr>
          <p:nvPr/>
        </p:nvPicPr>
        <p:blipFill>
          <a:blip r:embed="rId2"/>
          <a:stretch>
            <a:fillRect/>
          </a:stretch>
        </p:blipFill>
        <p:spPr>
          <a:xfrm>
            <a:off x="7936047" y="3027696"/>
            <a:ext cx="4112629" cy="364002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1913035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1B682-2286-CE48-AC00-B52BEA54CD72}"/>
              </a:ext>
            </a:extLst>
          </p:cNvPr>
          <p:cNvSpPr>
            <a:spLocks noGrp="1"/>
          </p:cNvSpPr>
          <p:nvPr>
            <p:ph type="title"/>
          </p:nvPr>
        </p:nvSpPr>
        <p:spPr/>
        <p:txBody>
          <a:bodyPr>
            <a:normAutofit/>
          </a:bodyPr>
          <a:lstStyle/>
          <a:p>
            <a:r>
              <a:rPr lang="en-US" sz="6000" b="1" u="sng">
                <a:latin typeface="Broadway" pitchFamily="82" charset="0"/>
              </a:rPr>
              <a:t>Micropropagation</a:t>
            </a:r>
          </a:p>
        </p:txBody>
      </p:sp>
      <p:sp>
        <p:nvSpPr>
          <p:cNvPr id="3" name="Content Placeholder 2">
            <a:extLst>
              <a:ext uri="{FF2B5EF4-FFF2-40B4-BE49-F238E27FC236}">
                <a16:creationId xmlns:a16="http://schemas.microsoft.com/office/drawing/2014/main" xmlns="" id="{E7BB732F-83E2-2A43-888B-7DF6D9B8DDE6}"/>
              </a:ext>
            </a:extLst>
          </p:cNvPr>
          <p:cNvSpPr>
            <a:spLocks noGrp="1"/>
          </p:cNvSpPr>
          <p:nvPr>
            <p:ph idx="1"/>
          </p:nvPr>
        </p:nvSpPr>
        <p:spPr>
          <a:xfrm>
            <a:off x="354858" y="1748536"/>
            <a:ext cx="8596668" cy="3880773"/>
          </a:xfrm>
        </p:spPr>
        <p:txBody>
          <a:bodyPr/>
          <a:lstStyle/>
          <a:p>
            <a:r>
              <a:rPr lang="en-US" b="1">
                <a:latin typeface="Amasis MT Pro Black" panose="02040A04050005020304" pitchFamily="18" charset="0"/>
              </a:rPr>
              <a:t>It is in vitro assexual propagation of crop plants. This technique is advantages over the conventional practice of asexual propagation as only a small amount of plant is needed, species highly resistant to conventional bulk propagation can be prapagated by this method and it is non season dependent . Micro propagation is used for rapid multiplication of stocks , elimination of disease , germ plasm preservation , and induction of mutation.</a:t>
            </a:r>
          </a:p>
        </p:txBody>
      </p:sp>
      <p:pic>
        <p:nvPicPr>
          <p:cNvPr id="4" name="Picture 4">
            <a:extLst>
              <a:ext uri="{FF2B5EF4-FFF2-40B4-BE49-F238E27FC236}">
                <a16:creationId xmlns:a16="http://schemas.microsoft.com/office/drawing/2014/main" xmlns="" id="{17DE6787-485C-DF4B-922D-38F83C48B0F8}"/>
              </a:ext>
            </a:extLst>
          </p:cNvPr>
          <p:cNvPicPr>
            <a:picLocks noChangeAspect="1"/>
          </p:cNvPicPr>
          <p:nvPr/>
        </p:nvPicPr>
        <p:blipFill>
          <a:blip r:embed="rId2"/>
          <a:stretch>
            <a:fillRect/>
          </a:stretch>
        </p:blipFill>
        <p:spPr>
          <a:xfrm>
            <a:off x="906783" y="3939035"/>
            <a:ext cx="6886399" cy="282920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3413835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88DF5-B58D-F94B-B97F-BFE62249141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CDB5897E-EB43-6841-84DE-1FEB863A1666}"/>
              </a:ext>
            </a:extLst>
          </p:cNvPr>
          <p:cNvPicPr>
            <a:picLocks noGrp="1" noChangeAspect="1"/>
          </p:cNvPicPr>
          <p:nvPr>
            <p:ph idx="1"/>
          </p:nvPr>
        </p:nvPicPr>
        <p:blipFill>
          <a:blip r:embed="rId2"/>
          <a:stretch>
            <a:fillRect/>
          </a:stretch>
        </p:blipFill>
        <p:spPr>
          <a:xfrm>
            <a:off x="0" y="0"/>
            <a:ext cx="12192000" cy="6858000"/>
          </a:xfrm>
        </p:spPr>
      </p:pic>
      <p:pic>
        <p:nvPicPr>
          <p:cNvPr id="5" name="Picture 5">
            <a:extLst>
              <a:ext uri="{FF2B5EF4-FFF2-40B4-BE49-F238E27FC236}">
                <a16:creationId xmlns:a16="http://schemas.microsoft.com/office/drawing/2014/main" xmlns="" id="{6363F82B-2CF7-1247-AE3E-DF79100B05A7}"/>
              </a:ext>
            </a:extLst>
          </p:cNvPr>
          <p:cNvPicPr>
            <a:picLocks noChangeAspect="1"/>
          </p:cNvPicPr>
          <p:nvPr/>
        </p:nvPicPr>
        <p:blipFill>
          <a:blip r:embed="rId3"/>
          <a:stretch>
            <a:fillRect/>
          </a:stretch>
        </p:blipFill>
        <p:spPr>
          <a:xfrm>
            <a:off x="132319" y="1270000"/>
            <a:ext cx="6696075" cy="5324475"/>
          </a:xfrm>
          <a:prstGeom prst="rect">
            <a:avLst/>
          </a:prstGeom>
        </p:spPr>
      </p:pic>
      <p:sp>
        <p:nvSpPr>
          <p:cNvPr id="6" name="TextBox 5">
            <a:extLst>
              <a:ext uri="{FF2B5EF4-FFF2-40B4-BE49-F238E27FC236}">
                <a16:creationId xmlns:a16="http://schemas.microsoft.com/office/drawing/2014/main" xmlns="" id="{16845552-4E38-A847-9CA9-B816A6D42BC7}"/>
              </a:ext>
            </a:extLst>
          </p:cNvPr>
          <p:cNvSpPr txBox="1"/>
          <p:nvPr/>
        </p:nvSpPr>
        <p:spPr>
          <a:xfrm>
            <a:off x="6960713" y="1531047"/>
            <a:ext cx="5231287" cy="3785652"/>
          </a:xfrm>
          <a:prstGeom prst="rect">
            <a:avLst/>
          </a:prstGeom>
          <a:noFill/>
        </p:spPr>
        <p:txBody>
          <a:bodyPr wrap="square" rtlCol="0">
            <a:spAutoFit/>
          </a:bodyPr>
          <a:lstStyle/>
          <a:p>
            <a:pPr algn="l"/>
            <a:r>
              <a:rPr lang="en-US" sz="6000" b="1" u="sng">
                <a:latin typeface="Broadway" pitchFamily="82" charset="0"/>
              </a:rPr>
              <a:t>Stages of micropropagation technique</a:t>
            </a:r>
          </a:p>
        </p:txBody>
      </p:sp>
    </p:spTree>
    <p:extLst>
      <p:ext uri="{BB962C8B-B14F-4D97-AF65-F5344CB8AC3E}">
        <p14:creationId xmlns:p14="http://schemas.microsoft.com/office/powerpoint/2010/main" xmlns="" val="324896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0B3AB8-6BF5-4946-8771-E9A4CB3B93B5}"/>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200E129B-076C-834D-812C-AF19CDAB79E3}"/>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xmlns="" val="308627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B60638-B2C1-3843-A3B3-1DDED9EFB94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4255892F-D238-2449-B5F0-AE338AE8F591}"/>
              </a:ext>
            </a:extLst>
          </p:cNvPr>
          <p:cNvPicPr>
            <a:picLocks noGrp="1" noChangeAspect="1"/>
          </p:cNvPicPr>
          <p:nvPr>
            <p:ph idx="1"/>
          </p:nvPr>
        </p:nvPicPr>
        <p:blipFill>
          <a:blip r:embed="rId2"/>
          <a:stretch>
            <a:fillRect/>
          </a:stretch>
        </p:blipFill>
        <p:spPr>
          <a:xfrm>
            <a:off x="0" y="0"/>
            <a:ext cx="12192000" cy="6858000"/>
          </a:xfrm>
        </p:spPr>
      </p:pic>
      <p:pic>
        <p:nvPicPr>
          <p:cNvPr id="5" name="Picture 5">
            <a:extLst>
              <a:ext uri="{FF2B5EF4-FFF2-40B4-BE49-F238E27FC236}">
                <a16:creationId xmlns:a16="http://schemas.microsoft.com/office/drawing/2014/main" xmlns="" id="{D98FA023-404F-EA42-B47E-6ABEDD5B8024}"/>
              </a:ext>
            </a:extLst>
          </p:cNvPr>
          <p:cNvPicPr>
            <a:picLocks noChangeAspect="1"/>
          </p:cNvPicPr>
          <p:nvPr/>
        </p:nvPicPr>
        <p:blipFill>
          <a:blip r:embed="rId3"/>
          <a:stretch>
            <a:fillRect/>
          </a:stretch>
        </p:blipFill>
        <p:spPr>
          <a:xfrm>
            <a:off x="276553" y="472638"/>
            <a:ext cx="6515100" cy="53816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6">
            <a:extLst>
              <a:ext uri="{FF2B5EF4-FFF2-40B4-BE49-F238E27FC236}">
                <a16:creationId xmlns:a16="http://schemas.microsoft.com/office/drawing/2014/main" xmlns="" id="{28218A51-8FD5-684B-AA2F-1E9C4C70C415}"/>
              </a:ext>
            </a:extLst>
          </p:cNvPr>
          <p:cNvPicPr>
            <a:picLocks noChangeAspect="1"/>
          </p:cNvPicPr>
          <p:nvPr/>
        </p:nvPicPr>
        <p:blipFill>
          <a:blip r:embed="rId4"/>
          <a:stretch>
            <a:fillRect/>
          </a:stretch>
        </p:blipFill>
        <p:spPr>
          <a:xfrm>
            <a:off x="7068206" y="2454649"/>
            <a:ext cx="4909208" cy="33996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208119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75C3E5-2F84-FB49-A8CC-2C222678AF0E}"/>
              </a:ext>
            </a:extLst>
          </p:cNvPr>
          <p:cNvSpPr>
            <a:spLocks noGrp="1"/>
          </p:cNvSpPr>
          <p:nvPr>
            <p:ph type="title"/>
          </p:nvPr>
        </p:nvSpPr>
        <p:spPr/>
        <p:txBody>
          <a:bodyPr/>
          <a:lstStyle/>
          <a:p>
            <a:endParaRPr lang="en-US"/>
          </a:p>
        </p:txBody>
      </p:sp>
      <p:pic>
        <p:nvPicPr>
          <p:cNvPr id="5" name="Picture 5">
            <a:extLst>
              <a:ext uri="{FF2B5EF4-FFF2-40B4-BE49-F238E27FC236}">
                <a16:creationId xmlns:a16="http://schemas.microsoft.com/office/drawing/2014/main" xmlns="" id="{E50912BF-9771-F34B-AA4D-2080506DDA37}"/>
              </a:ext>
            </a:extLst>
          </p:cNvPr>
          <p:cNvPicPr>
            <a:picLocks noChangeAspect="1"/>
          </p:cNvPicPr>
          <p:nvPr/>
        </p:nvPicPr>
        <p:blipFill>
          <a:blip r:embed="rId2"/>
          <a:stretch>
            <a:fillRect/>
          </a:stretch>
        </p:blipFill>
        <p:spPr>
          <a:xfrm>
            <a:off x="0" y="0"/>
            <a:ext cx="12192000" cy="6857999"/>
          </a:xfrm>
          <a:prstGeom prst="rect">
            <a:avLst/>
          </a:prstGeom>
        </p:spPr>
      </p:pic>
      <p:pic>
        <p:nvPicPr>
          <p:cNvPr id="8" name="Picture 8">
            <a:extLst>
              <a:ext uri="{FF2B5EF4-FFF2-40B4-BE49-F238E27FC236}">
                <a16:creationId xmlns:a16="http://schemas.microsoft.com/office/drawing/2014/main" xmlns="" id="{7113E2C4-8D30-B947-A92F-8857D8B9ABDF}"/>
              </a:ext>
            </a:extLst>
          </p:cNvPr>
          <p:cNvPicPr>
            <a:picLocks noChangeAspect="1"/>
          </p:cNvPicPr>
          <p:nvPr/>
        </p:nvPicPr>
        <p:blipFill>
          <a:blip r:embed="rId3"/>
          <a:stretch>
            <a:fillRect/>
          </a:stretch>
        </p:blipFill>
        <p:spPr>
          <a:xfrm>
            <a:off x="2762250" y="990600"/>
            <a:ext cx="6667500" cy="52578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2163073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9BE78-A0F8-2941-802E-2A59565B4F4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3A71A8FF-5D50-FE4B-ABA3-82BCBB87C041}"/>
              </a:ext>
            </a:extLst>
          </p:cNvPr>
          <p:cNvPicPr>
            <a:picLocks noGrp="1" noChangeAspect="1"/>
          </p:cNvPicPr>
          <p:nvPr>
            <p:ph idx="1"/>
          </p:nvPr>
        </p:nvPicPr>
        <p:blipFill>
          <a:blip r:embed="rId2"/>
          <a:stretch>
            <a:fillRect/>
          </a:stretch>
        </p:blipFill>
        <p:spPr>
          <a:xfrm>
            <a:off x="0" y="0"/>
            <a:ext cx="12192000" cy="6858000"/>
          </a:xfrm>
        </p:spPr>
      </p:pic>
      <p:pic>
        <p:nvPicPr>
          <p:cNvPr id="5" name="Picture 5">
            <a:extLst>
              <a:ext uri="{FF2B5EF4-FFF2-40B4-BE49-F238E27FC236}">
                <a16:creationId xmlns:a16="http://schemas.microsoft.com/office/drawing/2014/main" xmlns="" id="{80313014-CC8B-7E4E-B753-295EA873897D}"/>
              </a:ext>
            </a:extLst>
          </p:cNvPr>
          <p:cNvPicPr>
            <a:picLocks noChangeAspect="1"/>
          </p:cNvPicPr>
          <p:nvPr/>
        </p:nvPicPr>
        <p:blipFill>
          <a:blip r:embed="rId3"/>
          <a:stretch>
            <a:fillRect/>
          </a:stretch>
        </p:blipFill>
        <p:spPr>
          <a:xfrm>
            <a:off x="265828" y="829733"/>
            <a:ext cx="6572380" cy="541866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6">
            <a:extLst>
              <a:ext uri="{FF2B5EF4-FFF2-40B4-BE49-F238E27FC236}">
                <a16:creationId xmlns:a16="http://schemas.microsoft.com/office/drawing/2014/main" xmlns="" id="{DC8C6EB5-0BC2-5843-A96A-AB6C42197649}"/>
              </a:ext>
            </a:extLst>
          </p:cNvPr>
          <p:cNvPicPr>
            <a:picLocks noChangeAspect="1"/>
          </p:cNvPicPr>
          <p:nvPr/>
        </p:nvPicPr>
        <p:blipFill>
          <a:blip r:embed="rId4"/>
          <a:stretch>
            <a:fillRect/>
          </a:stretch>
        </p:blipFill>
        <p:spPr>
          <a:xfrm>
            <a:off x="7615752" y="857628"/>
            <a:ext cx="4139512" cy="541866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1862297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95D14-91B0-0F4F-9FA3-722A91AA608A}"/>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70429398-52FE-8D4C-AC26-9A7BAAC172BF}"/>
              </a:ext>
            </a:extLst>
          </p:cNvPr>
          <p:cNvPicPr>
            <a:picLocks noGrp="1" noChangeAspect="1"/>
          </p:cNvPicPr>
          <p:nvPr>
            <p:ph idx="1"/>
          </p:nvPr>
        </p:nvPicPr>
        <p:blipFill>
          <a:blip r:embed="rId2"/>
          <a:stretch>
            <a:fillRect/>
          </a:stretch>
        </p:blipFill>
        <p:spPr>
          <a:xfrm>
            <a:off x="1" y="0"/>
            <a:ext cx="12191999" cy="6858000"/>
          </a:xfrm>
        </p:spPr>
      </p:pic>
      <p:pic>
        <p:nvPicPr>
          <p:cNvPr id="5" name="Picture 5">
            <a:extLst>
              <a:ext uri="{FF2B5EF4-FFF2-40B4-BE49-F238E27FC236}">
                <a16:creationId xmlns:a16="http://schemas.microsoft.com/office/drawing/2014/main" xmlns="" id="{C5C72E2B-B304-5040-9A13-00E81AF7F25F}"/>
              </a:ext>
            </a:extLst>
          </p:cNvPr>
          <p:cNvPicPr>
            <a:picLocks noChangeAspect="1"/>
          </p:cNvPicPr>
          <p:nvPr/>
        </p:nvPicPr>
        <p:blipFill>
          <a:blip r:embed="rId3"/>
          <a:stretch>
            <a:fillRect/>
          </a:stretch>
        </p:blipFill>
        <p:spPr>
          <a:xfrm>
            <a:off x="2686651" y="719666"/>
            <a:ext cx="6333740" cy="541866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2277114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989E50-88CC-A34E-835F-93D99AA9D8E1}"/>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5CE0CB9A-1311-6543-ACB6-07D6E8CB0D8A}"/>
              </a:ext>
            </a:extLst>
          </p:cNvPr>
          <p:cNvPicPr>
            <a:picLocks noGrp="1" noChangeAspect="1"/>
          </p:cNvPicPr>
          <p:nvPr>
            <p:ph idx="1"/>
          </p:nvPr>
        </p:nvPicPr>
        <p:blipFill>
          <a:blip r:embed="rId2"/>
          <a:stretch>
            <a:fillRect/>
          </a:stretch>
        </p:blipFill>
        <p:spPr>
          <a:xfrm>
            <a:off x="0" y="0"/>
            <a:ext cx="12192000" cy="6858000"/>
          </a:xfrm>
        </p:spPr>
      </p:pic>
      <p:pic>
        <p:nvPicPr>
          <p:cNvPr id="5" name="Picture 5">
            <a:extLst>
              <a:ext uri="{FF2B5EF4-FFF2-40B4-BE49-F238E27FC236}">
                <a16:creationId xmlns:a16="http://schemas.microsoft.com/office/drawing/2014/main" xmlns="" id="{ABAB3A02-B369-4440-A9A0-D7D238CD0065}"/>
              </a:ext>
            </a:extLst>
          </p:cNvPr>
          <p:cNvPicPr>
            <a:picLocks noChangeAspect="1"/>
          </p:cNvPicPr>
          <p:nvPr/>
        </p:nvPicPr>
        <p:blipFill>
          <a:blip r:embed="rId3"/>
          <a:stretch>
            <a:fillRect/>
          </a:stretch>
        </p:blipFill>
        <p:spPr>
          <a:xfrm>
            <a:off x="2752725" y="766762"/>
            <a:ext cx="6686550" cy="53244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728162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1ABB0-3797-984E-A45E-31E030788D25}"/>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B8FA3877-A692-6A4F-BCC9-6750224DDBA7}"/>
              </a:ext>
            </a:extLst>
          </p:cNvPr>
          <p:cNvPicPr>
            <a:picLocks noGrp="1" noChangeAspect="1"/>
          </p:cNvPicPr>
          <p:nvPr>
            <p:ph idx="1"/>
          </p:nvPr>
        </p:nvPicPr>
        <p:blipFill>
          <a:blip r:embed="rId2"/>
          <a:stretch>
            <a:fillRect/>
          </a:stretch>
        </p:blipFill>
        <p:spPr>
          <a:xfrm>
            <a:off x="0" y="0"/>
            <a:ext cx="12192000" cy="6858000"/>
          </a:xfrm>
        </p:spPr>
      </p:pic>
      <p:pic>
        <p:nvPicPr>
          <p:cNvPr id="5" name="Picture 5">
            <a:extLst>
              <a:ext uri="{FF2B5EF4-FFF2-40B4-BE49-F238E27FC236}">
                <a16:creationId xmlns:a16="http://schemas.microsoft.com/office/drawing/2014/main" xmlns="" id="{0EA24F84-0407-744D-8B9F-0F640DF0E2B1}"/>
              </a:ext>
            </a:extLst>
          </p:cNvPr>
          <p:cNvPicPr>
            <a:picLocks noChangeAspect="1"/>
          </p:cNvPicPr>
          <p:nvPr/>
        </p:nvPicPr>
        <p:blipFill>
          <a:blip r:embed="rId3"/>
          <a:stretch>
            <a:fillRect/>
          </a:stretch>
        </p:blipFill>
        <p:spPr>
          <a:xfrm>
            <a:off x="139044" y="895350"/>
            <a:ext cx="6362700" cy="53530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6">
            <a:extLst>
              <a:ext uri="{FF2B5EF4-FFF2-40B4-BE49-F238E27FC236}">
                <a16:creationId xmlns:a16="http://schemas.microsoft.com/office/drawing/2014/main" xmlns="" id="{87680C0F-D2F6-6944-8F2D-F1BEF0D52914}"/>
              </a:ext>
            </a:extLst>
          </p:cNvPr>
          <p:cNvPicPr>
            <a:picLocks noChangeAspect="1"/>
          </p:cNvPicPr>
          <p:nvPr/>
        </p:nvPicPr>
        <p:blipFill>
          <a:blip r:embed="rId4"/>
          <a:stretch>
            <a:fillRect/>
          </a:stretch>
        </p:blipFill>
        <p:spPr>
          <a:xfrm>
            <a:off x="7040034" y="1540274"/>
            <a:ext cx="4728097" cy="431401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237781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53D25-5C58-3B4C-8B56-00093D991E01}"/>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1CB68DA3-52F1-9540-B0A6-5718D2A54BC3}"/>
              </a:ext>
            </a:extLst>
          </p:cNvPr>
          <p:cNvPicPr>
            <a:picLocks noGrp="1" noChangeAspect="1"/>
          </p:cNvPicPr>
          <p:nvPr>
            <p:ph idx="1"/>
          </p:nvPr>
        </p:nvPicPr>
        <p:blipFill>
          <a:blip r:embed="rId2"/>
          <a:stretch>
            <a:fillRect/>
          </a:stretch>
        </p:blipFill>
        <p:spPr>
          <a:xfrm>
            <a:off x="1" y="0"/>
            <a:ext cx="12191999" cy="6858000"/>
          </a:xfrm>
        </p:spPr>
      </p:pic>
      <p:pic>
        <p:nvPicPr>
          <p:cNvPr id="5" name="Picture 5">
            <a:extLst>
              <a:ext uri="{FF2B5EF4-FFF2-40B4-BE49-F238E27FC236}">
                <a16:creationId xmlns:a16="http://schemas.microsoft.com/office/drawing/2014/main" xmlns="" id="{BC78CEA3-218D-9E48-8475-985E0048FF34}"/>
              </a:ext>
            </a:extLst>
          </p:cNvPr>
          <p:cNvPicPr>
            <a:picLocks noChangeAspect="1"/>
          </p:cNvPicPr>
          <p:nvPr/>
        </p:nvPicPr>
        <p:blipFill>
          <a:blip r:embed="rId3"/>
          <a:stretch>
            <a:fillRect/>
          </a:stretch>
        </p:blipFill>
        <p:spPr>
          <a:xfrm>
            <a:off x="2724150" y="1019175"/>
            <a:ext cx="6743700" cy="48196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4262435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9C370-8EA1-8D49-AAF8-C47B6967FEAB}"/>
              </a:ext>
            </a:extLst>
          </p:cNvPr>
          <p:cNvSpPr>
            <a:spLocks noGrp="1"/>
          </p:cNvSpPr>
          <p:nvPr>
            <p:ph type="title"/>
          </p:nvPr>
        </p:nvSpPr>
        <p:spPr>
          <a:xfrm>
            <a:off x="516096" y="386427"/>
            <a:ext cx="8596668" cy="1320800"/>
          </a:xfrm>
        </p:spPr>
        <p:txBody>
          <a:bodyPr>
            <a:noAutofit/>
          </a:bodyPr>
          <a:lstStyle/>
          <a:p>
            <a:r>
              <a:rPr lang="en-US" sz="5400" b="1" u="sng">
                <a:solidFill>
                  <a:schemeClr val="tx1"/>
                </a:solidFill>
                <a:latin typeface="Broadway" pitchFamily="82" charset="0"/>
              </a:rPr>
              <a:t>Applications of plant tissue culture</a:t>
            </a:r>
          </a:p>
        </p:txBody>
      </p:sp>
      <p:sp>
        <p:nvSpPr>
          <p:cNvPr id="3" name="Content Placeholder 2">
            <a:extLst>
              <a:ext uri="{FF2B5EF4-FFF2-40B4-BE49-F238E27FC236}">
                <a16:creationId xmlns:a16="http://schemas.microsoft.com/office/drawing/2014/main" xmlns="" id="{9456C7C0-1F67-0D48-A545-A13F41A04D57}"/>
              </a:ext>
            </a:extLst>
          </p:cNvPr>
          <p:cNvSpPr>
            <a:spLocks noGrp="1"/>
          </p:cNvSpPr>
          <p:nvPr>
            <p:ph idx="1"/>
          </p:nvPr>
        </p:nvSpPr>
        <p:spPr>
          <a:xfrm>
            <a:off x="372773" y="2590800"/>
            <a:ext cx="8596668" cy="3880773"/>
          </a:xfrm>
        </p:spPr>
        <p:txBody>
          <a:bodyPr>
            <a:normAutofit fontScale="92500" lnSpcReduction="10000"/>
          </a:bodyPr>
          <a:lstStyle/>
          <a:p>
            <a:r>
              <a:rPr lang="en-US" sz="2600" b="1" u="sng">
                <a:latin typeface="Amasis MT Pro Black" panose="02040A04050005020304" pitchFamily="18" charset="0"/>
              </a:rPr>
              <a:t>In agriculture- </a:t>
            </a:r>
          </a:p>
          <a:p>
            <a:pPr marL="0" indent="0">
              <a:buNone/>
            </a:pPr>
            <a:r>
              <a:rPr lang="en-US" b="1" u="sng">
                <a:latin typeface="Amasis MT Pro Black" panose="02040A04050005020304" pitchFamily="18" charset="0"/>
              </a:rPr>
              <a:t>  </a:t>
            </a:r>
            <a:r>
              <a:rPr lang="en-US" b="1" u="sng">
                <a:solidFill>
                  <a:schemeClr val="accent2"/>
                </a:solidFill>
                <a:latin typeface="Amasis MT Pro Black" panose="02040A04050005020304" pitchFamily="18" charset="0"/>
              </a:rPr>
              <a:t>T</a:t>
            </a:r>
            <a:r>
              <a:rPr lang="en-US">
                <a:solidFill>
                  <a:schemeClr val="accent2"/>
                </a:solidFill>
                <a:latin typeface="Amasis MT Pro Black" panose="02040A04050005020304" pitchFamily="18" charset="0"/>
              </a:rPr>
              <a:t>issue culture allows propagators to preserve plant genetics , develop more vigorous plant, and ultimately save money and increase revenue. The new plantlets grow in a gelling media under strictly controlled environmental and nutritional conditions.</a:t>
            </a:r>
          </a:p>
          <a:p>
            <a:r>
              <a:rPr lang="en-US" sz="2600" b="1" u="sng">
                <a:latin typeface="Amasis MT Pro Black" panose="02040A04050005020304" pitchFamily="18" charset="0"/>
              </a:rPr>
              <a:t>In horticulture-</a:t>
            </a:r>
          </a:p>
          <a:p>
            <a:pPr marL="0" indent="0">
              <a:buNone/>
            </a:pPr>
            <a:r>
              <a:rPr lang="en-US">
                <a:solidFill>
                  <a:schemeClr val="accent2"/>
                </a:solidFill>
                <a:latin typeface="Amasis MT Pro Black" panose="02040A04050005020304" pitchFamily="18" charset="0"/>
              </a:rPr>
              <a:t> It is defined as culturing plant seeds, organs , explants ,tissues,cells , or protoplasts on a chemically defined synthetic nutrient media under sterile and controlled conditions of light, temperature,and humidity. </a:t>
            </a:r>
          </a:p>
          <a:p>
            <a:r>
              <a:rPr lang="en-US" sz="2600" u="sng">
                <a:latin typeface="Amasis MT Pro Black" panose="02040A04050005020304" pitchFamily="18" charset="0"/>
              </a:rPr>
              <a:t>In forestry-</a:t>
            </a:r>
          </a:p>
          <a:p>
            <a:pPr marL="0" indent="0">
              <a:buNone/>
            </a:pPr>
            <a:r>
              <a:rPr lang="en-US">
                <a:latin typeface="Amasis MT Pro Black" panose="02040A04050005020304" pitchFamily="18" charset="0"/>
              </a:rPr>
              <a:t> </a:t>
            </a:r>
            <a:r>
              <a:rPr lang="en-US">
                <a:solidFill>
                  <a:schemeClr val="accent2"/>
                </a:solidFill>
                <a:latin typeface="Amasis MT Pro Black" panose="02040A04050005020304" pitchFamily="18" charset="0"/>
              </a:rPr>
              <a:t>It is very useful for the production of virus free plants. Generally the apical meristem is free from virus infection . Plants obtained from such meristem through tissue culture are usually free of viruses.</a:t>
            </a:r>
          </a:p>
        </p:txBody>
      </p:sp>
    </p:spTree>
    <p:extLst>
      <p:ext uri="{BB962C8B-B14F-4D97-AF65-F5344CB8AC3E}">
        <p14:creationId xmlns:p14="http://schemas.microsoft.com/office/powerpoint/2010/main" xmlns="" val="41506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F77424-B15E-7146-BB25-5E6642BEE48D}"/>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9DDEAC7A-2BE5-4245-941F-D4F3F28323BC}"/>
              </a:ext>
            </a:extLst>
          </p:cNvPr>
          <p:cNvPicPr>
            <a:picLocks noGrp="1" noChangeAspect="1"/>
          </p:cNvPicPr>
          <p:nvPr>
            <p:ph idx="1"/>
          </p:nvPr>
        </p:nvPicPr>
        <p:blipFill>
          <a:blip r:embed="rId2"/>
          <a:stretch>
            <a:fillRect/>
          </a:stretch>
        </p:blipFill>
        <p:spPr>
          <a:xfrm>
            <a:off x="1" y="0"/>
            <a:ext cx="12191999" cy="6858000"/>
          </a:xfrm>
        </p:spPr>
      </p:pic>
    </p:spTree>
    <p:extLst>
      <p:ext uri="{BB962C8B-B14F-4D97-AF65-F5344CB8AC3E}">
        <p14:creationId xmlns:p14="http://schemas.microsoft.com/office/powerpoint/2010/main" xmlns="" val="123499732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374</Words>
  <PresentationFormat>Custom</PresentationFormat>
  <Paragraphs>35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Facet</vt:lpstr>
      <vt:lpstr>Introduction to plant Biotechnology</vt:lpstr>
      <vt:lpstr>What is Biotechnology ?</vt:lpstr>
      <vt:lpstr>Slide 3</vt:lpstr>
      <vt:lpstr>Slide 4</vt:lpstr>
      <vt:lpstr>Slide 5</vt:lpstr>
      <vt:lpstr>Plant Biotechnology</vt:lpstr>
      <vt:lpstr>Scope and application of plant Biotechnology</vt:lpstr>
      <vt:lpstr>Slide 8</vt:lpstr>
      <vt:lpstr>Sterilization techniques</vt:lpstr>
      <vt:lpstr>Micropropagation</vt:lpstr>
      <vt:lpstr>Slide 11</vt:lpstr>
      <vt:lpstr>Slide 12</vt:lpstr>
      <vt:lpstr>Slide 13</vt:lpstr>
      <vt:lpstr>Slide 14</vt:lpstr>
      <vt:lpstr>Slide 15</vt:lpstr>
      <vt:lpstr>Slide 16</vt:lpstr>
      <vt:lpstr>Slide 17</vt:lpstr>
      <vt:lpstr>Slide 18</vt:lpstr>
      <vt:lpstr>Slide 19</vt:lpstr>
      <vt:lpstr>Applications of plant tissue culture</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2022-02-27T08:19:31Z</dcterms:created>
  <dcterms:modified xsi:type="dcterms:W3CDTF">2022-02-28T17:21:29Z</dcterms:modified>
</cp:coreProperties>
</file>